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707" r:id="rId2"/>
    <p:sldMasterId id="2147483773" r:id="rId3"/>
    <p:sldMasterId id="2147483776" r:id="rId4"/>
  </p:sldMasterIdLst>
  <p:notesMasterIdLst>
    <p:notesMasterId r:id="rId13"/>
  </p:notesMasterIdLst>
  <p:handoutMasterIdLst>
    <p:handoutMasterId r:id="rId14"/>
  </p:handoutMasterIdLst>
  <p:sldIdLst>
    <p:sldId id="1313" r:id="rId5"/>
    <p:sldId id="1310" r:id="rId6"/>
    <p:sldId id="1368" r:id="rId7"/>
    <p:sldId id="1369" r:id="rId8"/>
    <p:sldId id="1370" r:id="rId9"/>
    <p:sldId id="1371" r:id="rId10"/>
    <p:sldId id="1372" r:id="rId11"/>
    <p:sldId id="1373" r:id="rId12"/>
  </p:sldIdLst>
  <p:sldSz cx="12192000" cy="6858000"/>
  <p:notesSz cx="6808788" cy="9940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>
      <p:cViewPr varScale="1">
        <p:scale>
          <a:sx n="51" d="100"/>
          <a:sy n="51" d="100"/>
        </p:scale>
        <p:origin x="72" y="2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30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E9821-623A-4383-8226-11A7EFB4B4C1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6D4DF-5545-45D7-AF4C-80D343F34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70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9A652-554A-4780-84E0-452B71F9681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672FC-32F3-4C4B-BA0F-BD1FCBAFB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67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26123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317E-8DD2-4A87-B231-2EF140600F88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258F-48D1-4902-98DD-2AAA94192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3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317E-8DD2-4A87-B231-2EF140600F88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258F-48D1-4902-98DD-2AAA94192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65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569902"/>
            <a:ext cx="3932237" cy="1600200"/>
          </a:xfrm>
        </p:spPr>
        <p:txBody>
          <a:bodyPr anchor="t"/>
          <a:lstStyle>
            <a:lvl1pPr algn="l">
              <a:defRPr sz="3200">
                <a:solidFill>
                  <a:srgbClr val="00519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569902"/>
            <a:ext cx="6172200" cy="3911064"/>
          </a:xfr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3200"/>
            </a:lvl1pPr>
            <a:lvl2pPr marL="6858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3pPr>
            <a:lvl4pPr marL="16002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4pPr>
            <a:lvl5pPr marL="20574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170102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317E-8DD2-4A87-B231-2EF140600F88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258F-48D1-4902-98DD-2AAA94192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89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580918"/>
            <a:ext cx="3932237" cy="1600200"/>
          </a:xfrm>
        </p:spPr>
        <p:txBody>
          <a:bodyPr anchor="t"/>
          <a:lstStyle>
            <a:lvl1pPr algn="l">
              <a:defRPr sz="3200">
                <a:solidFill>
                  <a:srgbClr val="00519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58091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181118"/>
            <a:ext cx="3932237" cy="32193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317E-8DD2-4A87-B231-2EF140600F88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258F-48D1-4902-98DD-2AAA94192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53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fond_page_titre_ppt_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12192000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24491" y="2061008"/>
            <a:ext cx="9888000" cy="1440000"/>
          </a:xfrm>
        </p:spPr>
        <p:txBody>
          <a:bodyPr anchor="t" anchorCtr="0">
            <a:normAutofit/>
          </a:bodyPr>
          <a:lstStyle>
            <a:lvl1pPr marL="0" indent="0" algn="l">
              <a:tabLst/>
              <a:defRPr sz="30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GB" noProof="0" dirty="0"/>
              <a:t>Title of presentation (</a:t>
            </a:r>
            <a:r>
              <a:rPr lang="en-GB" noProof="0" dirty="0" err="1"/>
              <a:t>verdana</a:t>
            </a:r>
            <a:r>
              <a:rPr lang="en-GB" noProof="0" dirty="0"/>
              <a:t> font size 30-40)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623392" y="3859388"/>
            <a:ext cx="9888000" cy="900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Subtitle (</a:t>
            </a:r>
            <a:r>
              <a:rPr lang="en-GB" noProof="0" dirty="0" err="1"/>
              <a:t>verdana</a:t>
            </a:r>
            <a:r>
              <a:rPr lang="en-GB" noProof="0" dirty="0"/>
              <a:t> font size 22-32)</a:t>
            </a:r>
          </a:p>
          <a:p>
            <a:endParaRPr lang="en-GB" noProof="0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239184" y="6453188"/>
            <a:ext cx="5856816" cy="215900"/>
          </a:xfrm>
        </p:spPr>
        <p:txBody>
          <a:bodyPr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2" name="ZoneTexte 11"/>
          <p:cNvSpPr txBox="1"/>
          <p:nvPr userDrawn="1"/>
        </p:nvSpPr>
        <p:spPr>
          <a:xfrm>
            <a:off x="7344139" y="6453337"/>
            <a:ext cx="4320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© UPU 2020 –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794379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432715" y="332656"/>
            <a:ext cx="5327915" cy="648072"/>
          </a:xfrm>
        </p:spPr>
        <p:txBody>
          <a:bodyPr lIns="0" tIns="0" rIns="0" bIns="0"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Title (</a:t>
            </a:r>
            <a:r>
              <a:rPr lang="en-GB" noProof="0" dirty="0" err="1"/>
              <a:t>verdana</a:t>
            </a:r>
            <a:r>
              <a:rPr lang="en-GB" noProof="0" dirty="0"/>
              <a:t> font size 18-28)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23392" y="1556792"/>
            <a:ext cx="11376587" cy="4824536"/>
          </a:xfrm>
        </p:spPr>
        <p:txBody>
          <a:bodyPr lIns="0" tIns="0" rIns="0" bIns="0"/>
          <a:lstStyle>
            <a:lvl1pPr marL="0" indent="0">
              <a:buFont typeface="Arial" pitchFamily="34" charset="0"/>
              <a:buNone/>
              <a:tabLst/>
              <a:defRPr lang="de-CH" sz="1600" kern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358775" indent="-358775">
              <a:spcBef>
                <a:spcPts val="600"/>
              </a:spcBef>
              <a:defRPr sz="1600"/>
            </a:lvl2pPr>
            <a:lvl3pPr marL="715963" indent="-357188">
              <a:spcBef>
                <a:spcPts val="600"/>
              </a:spcBef>
              <a:defRPr sz="1600"/>
            </a:lvl3pPr>
            <a:lvl4pPr marL="1074738" indent="-358775">
              <a:spcBef>
                <a:spcPts val="600"/>
              </a:spcBef>
              <a:defRPr sz="1600"/>
            </a:lvl4pPr>
            <a:lvl5pPr>
              <a:defRPr sz="1600"/>
            </a:lvl5pPr>
          </a:lstStyle>
          <a:p>
            <a:pPr lvl="0"/>
            <a:r>
              <a:rPr lang="en-GB" noProof="0" dirty="0"/>
              <a:t>Insert text here (</a:t>
            </a:r>
            <a:r>
              <a:rPr lang="en-GB" noProof="0" dirty="0" err="1"/>
              <a:t>verdana</a:t>
            </a:r>
            <a:r>
              <a:rPr lang="en-GB" noProof="0" dirty="0"/>
              <a:t> font size 16-26).</a:t>
            </a:r>
          </a:p>
          <a:p>
            <a:pPr lvl="0"/>
            <a:r>
              <a:rPr lang="en-GB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1693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58"/>
            <a:ext cx="12193529" cy="685714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24000" y="2160000"/>
            <a:ext cx="10944608" cy="1440000"/>
          </a:xfrm>
        </p:spPr>
        <p:txBody>
          <a:bodyPr lIns="0" tIns="0" rIns="0" bIns="0" anchor="t">
            <a:normAutofit/>
          </a:bodyPr>
          <a:lstStyle>
            <a:lvl1pPr marL="0" indent="0" algn="l">
              <a:defRPr sz="3000" b="1" baseline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err="1"/>
              <a:t>Titre</a:t>
            </a:r>
            <a:r>
              <a:rPr lang="en-US" dirty="0"/>
              <a:t> de la </a:t>
            </a:r>
            <a:r>
              <a:rPr lang="en-US" dirty="0" err="1"/>
              <a:t>présentation</a:t>
            </a:r>
            <a:r>
              <a:rPr lang="en-US" dirty="0"/>
              <a:t> (Verdana 30–40 pts)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624000" y="3960000"/>
            <a:ext cx="10944608" cy="9000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200" baseline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Sous-titre ou nom (</a:t>
            </a:r>
            <a:r>
              <a:rPr lang="fr-FR" dirty="0" err="1"/>
              <a:t>Verdana</a:t>
            </a:r>
            <a:r>
              <a:rPr lang="fr-FR" dirty="0"/>
              <a:t> entre 22–32 pts)</a:t>
            </a:r>
          </a:p>
          <a:p>
            <a:endParaRPr lang="fr-FR" dirty="0"/>
          </a:p>
          <a:p>
            <a:endParaRPr lang="en-US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239184" y="6453188"/>
            <a:ext cx="5856816" cy="215900"/>
          </a:xfrm>
        </p:spPr>
        <p:txBody>
          <a:bodyPr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ZoneTexte 11"/>
          <p:cNvSpPr txBox="1"/>
          <p:nvPr userDrawn="1"/>
        </p:nvSpPr>
        <p:spPr>
          <a:xfrm>
            <a:off x="7344139" y="6453337"/>
            <a:ext cx="4320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© UPU 2021 – </a:t>
            </a:r>
            <a:r>
              <a:rPr lang="fr-CH" sz="1000" dirty="0">
                <a:solidFill>
                  <a:schemeClr val="bg1"/>
                </a:solidFill>
                <a:latin typeface="Verdana" pitchFamily="34" charset="0"/>
              </a:rPr>
              <a:t>Tous droits réservés</a:t>
            </a:r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648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24000" y="1555200"/>
            <a:ext cx="11232000" cy="4730400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Font typeface="Arial" pitchFamily="34" charset="0"/>
              <a:buNone/>
              <a:defRPr lang="fr-FR" sz="1600" kern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358775" indent="-358775">
              <a:spcBef>
                <a:spcPts val="600"/>
              </a:spcBef>
              <a:defRPr sz="1600"/>
            </a:lvl2pPr>
            <a:lvl3pPr marL="715963" indent="-357188">
              <a:spcBef>
                <a:spcPts val="600"/>
              </a:spcBef>
              <a:defRPr sz="1600"/>
            </a:lvl3pPr>
            <a:lvl4pPr marL="1074738" indent="-357188">
              <a:spcBef>
                <a:spcPts val="600"/>
              </a:spcBef>
              <a:defRPr sz="1600"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Insérez le texte ici (</a:t>
            </a:r>
            <a:r>
              <a:rPr lang="fr-FR" dirty="0" err="1"/>
              <a:t>Verdana</a:t>
            </a:r>
            <a:r>
              <a:rPr lang="fr-FR" dirty="0"/>
              <a:t> entre 16–26 pts)</a:t>
            </a:r>
          </a:p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11311056" y="6396569"/>
            <a:ext cx="623392" cy="365125"/>
          </a:xfrm>
        </p:spPr>
        <p:txBody>
          <a:bodyPr/>
          <a:lstStyle>
            <a:lvl1pPr>
              <a:defRPr sz="1000">
                <a:solidFill>
                  <a:srgbClr val="1F49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92F0E14-B3F5-4979-98FB-A1021DCCF08E}" type="slidenum">
              <a:rPr lang="fr-CH" smtClean="0"/>
              <a:pPr/>
              <a:t>‹#›</a:t>
            </a:fld>
            <a:endParaRPr lang="fr-CH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43BCEB2-A9B8-430E-B1F6-02E0024C36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328" y="6308456"/>
            <a:ext cx="1248139" cy="504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173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fond_page_titre_ppt_en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11"/>
          <p:cNvSpPr txBox="1">
            <a:spLocks noChangeArrowheads="1"/>
          </p:cNvSpPr>
          <p:nvPr userDrawn="1"/>
        </p:nvSpPr>
        <p:spPr bwMode="auto">
          <a:xfrm>
            <a:off x="7344834" y="6453188"/>
            <a:ext cx="4320117" cy="2460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fr-CH" sz="1000" dirty="0">
                <a:solidFill>
                  <a:srgbClr val="FFFFFF"/>
                </a:solidFill>
                <a:latin typeface="Verdana" pitchFamily="34" charset="0"/>
                <a:cs typeface="Arial" pitchFamily="34" charset="0"/>
              </a:rPr>
              <a:t>© UPU 2021 – All </a:t>
            </a:r>
            <a:r>
              <a:rPr lang="fr-CH" sz="1000" dirty="0" err="1">
                <a:solidFill>
                  <a:srgbClr val="FFFFFF"/>
                </a:solidFill>
                <a:latin typeface="Verdana" pitchFamily="34" charset="0"/>
                <a:cs typeface="Arial" pitchFamily="34" charset="0"/>
              </a:rPr>
              <a:t>rights</a:t>
            </a:r>
            <a:r>
              <a:rPr lang="fr-CH" sz="1000" dirty="0">
                <a:solidFill>
                  <a:srgbClr val="FFFFFF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fr-CH" sz="1000" dirty="0" err="1">
                <a:solidFill>
                  <a:srgbClr val="FFFFFF"/>
                </a:solidFill>
                <a:latin typeface="Verdana" pitchFamily="34" charset="0"/>
                <a:cs typeface="Arial" pitchFamily="34" charset="0"/>
              </a:rPr>
              <a:t>reserved</a:t>
            </a:r>
            <a:endParaRPr lang="fr-CH" sz="1000" dirty="0">
              <a:solidFill>
                <a:srgbClr val="FFFFFF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40000" y="2057400"/>
            <a:ext cx="9888000" cy="1440000"/>
          </a:xfrm>
        </p:spPr>
        <p:txBody>
          <a:bodyPr>
            <a:normAutofit/>
          </a:bodyPr>
          <a:lstStyle>
            <a:lvl1pPr marL="0" indent="0" algn="l">
              <a:defRPr sz="30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68000" y="3960000"/>
            <a:ext cx="9888000" cy="900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185534" y="6450505"/>
            <a:ext cx="572347" cy="18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buFont typeface="Arial" charset="0"/>
              <a:defRPr sz="1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eaLnBrk="0" hangingPunct="0">
              <a:spcBef>
                <a:spcPts val="6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fr-CH" altLang="fr-FR" sz="1000" b="1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rPr>
              <a:t>UPU.IB</a:t>
            </a:r>
          </a:p>
        </p:txBody>
      </p:sp>
    </p:spTree>
    <p:extLst>
      <p:ext uri="{BB962C8B-B14F-4D97-AF65-F5344CB8AC3E}">
        <p14:creationId xmlns:p14="http://schemas.microsoft.com/office/powerpoint/2010/main" val="91041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ection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219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ection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57368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ection 3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78251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ection 4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82108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399142"/>
            <a:ext cx="12192001" cy="5471558"/>
          </a:xfrm>
          <a:prstGeom prst="rect">
            <a:avLst/>
          </a:prstGeom>
          <a:solidFill>
            <a:srgbClr val="005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" y="0"/>
            <a:ext cx="12192000" cy="13991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0880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848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F95317E-8DD2-4A87-B231-2EF140600F88}" type="datetimeFigureOut">
              <a:rPr lang="en-US" smtClean="0"/>
              <a:pPr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B4258F-48D1-4902-98DD-2AAA941925E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078" y="407946"/>
            <a:ext cx="2184512" cy="58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90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1pPr>
            <a:lvl2pPr marL="6858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317E-8DD2-4A87-B231-2EF140600F88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258F-48D1-4902-98DD-2AAA94192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1pPr>
            <a:lvl2pPr marL="6858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1pPr>
            <a:lvl2pPr marL="6858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317E-8DD2-4A87-B231-2EF140600F88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258F-48D1-4902-98DD-2AAA94192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1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00519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1pPr>
            <a:lvl2pPr marL="6858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0" kern="1200" dirty="0" smtClean="0">
                <a:solidFill>
                  <a:srgbClr val="00519D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1pPr>
            <a:lvl2pPr marL="6858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317E-8DD2-4A87-B231-2EF140600F88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4258F-48D1-4902-98DD-2AAA941925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355990" y="6766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317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9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-1"/>
            <a:ext cx="12192000" cy="13151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srgbClr val="FFFFFF"/>
              </a:solidFill>
            </a:endParaRPr>
          </a:p>
        </p:txBody>
      </p:sp>
      <p:pic>
        <p:nvPicPr>
          <p:cNvPr id="17" name="Image 10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764" y="294714"/>
            <a:ext cx="3578088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08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12192000" cy="1399142"/>
          </a:xfrm>
          <a:prstGeom prst="rect">
            <a:avLst/>
          </a:prstGeom>
          <a:solidFill>
            <a:srgbClr val="005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078" y="404338"/>
            <a:ext cx="2184512" cy="581055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1399142"/>
            <a:ext cx="12192001" cy="54715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55990" y="6766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5990" y="152816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55990" y="63673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F95317E-8DD2-4A87-B231-2EF140600F88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6390" y="636736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28390" y="63673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AB4258F-48D1-4902-98DD-2AAA941925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571500" indent="-5715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fond_page_courante_ppt_en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44795" y="332656"/>
            <a:ext cx="5611845" cy="64807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GB" noProof="0" dirty="0"/>
              <a:t>Title (</a:t>
            </a:r>
            <a:r>
              <a:rPr lang="en-GB" noProof="0" dirty="0" err="1"/>
              <a:t>verdana</a:t>
            </a:r>
            <a:r>
              <a:rPr lang="en-GB" noProof="0" dirty="0"/>
              <a:t> font size 18-28)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392" y="1556792"/>
            <a:ext cx="11233248" cy="473175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Insert text here (</a:t>
            </a:r>
            <a:r>
              <a:rPr lang="en-GB" noProof="0" dirty="0" err="1"/>
              <a:t>verdana</a:t>
            </a:r>
            <a:r>
              <a:rPr lang="en-GB" noProof="0" dirty="0"/>
              <a:t> font size 16-26).</a:t>
            </a:r>
          </a:p>
        </p:txBody>
      </p:sp>
      <p:sp>
        <p:nvSpPr>
          <p:cNvPr id="8" name="ZoneTexte 7"/>
          <p:cNvSpPr txBox="1"/>
          <p:nvPr userDrawn="1"/>
        </p:nvSpPr>
        <p:spPr>
          <a:xfrm>
            <a:off x="7344139" y="6453337"/>
            <a:ext cx="4320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ED1230-D57C-43F6-BC3D-888758FDD2FD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60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None/>
        <a:tabLst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360363" indent="-360363" algn="l" defTabSz="914400" rtl="0" eaLnBrk="1" latinLnBrk="0" hangingPunct="1">
        <a:spcBef>
          <a:spcPts val="600"/>
        </a:spcBef>
        <a:buFont typeface="Arial" pitchFamily="34" charset="0"/>
        <a:buChar char="–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712788" indent="-358775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074738" indent="-360363" algn="l" defTabSz="914400" rtl="0" eaLnBrk="1" latinLnBrk="0" hangingPunct="1">
        <a:spcBef>
          <a:spcPts val="600"/>
        </a:spcBef>
        <a:buFont typeface="Arial" pitchFamily="34" charset="0"/>
        <a:buChar char="–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2"/>
          </a:xfrm>
          <a:prstGeom prst="rect">
            <a:avLst/>
          </a:prstGeom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4000" y="1555200"/>
            <a:ext cx="11232000" cy="4730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marL="0" lv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</a:pPr>
            <a:r>
              <a:rPr lang="fr-FR" dirty="0"/>
              <a:t>Insérez le texte ici (</a:t>
            </a:r>
            <a:r>
              <a:rPr lang="fr-FR" dirty="0" err="1"/>
              <a:t>Verdana</a:t>
            </a:r>
            <a:r>
              <a:rPr lang="fr-FR" dirty="0"/>
              <a:t> entre 16–26 pts)</a:t>
            </a:r>
          </a:p>
          <a:p>
            <a:pPr marL="0" lv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</a:pPr>
            <a:r>
              <a:rPr lang="fr-FR" dirty="0"/>
              <a:t>Modifiez les styles du texte du masque</a:t>
            </a:r>
          </a:p>
          <a:p>
            <a:pPr marL="358775" lvl="1" indent="-358775" algn="l" defTabSz="914400" rtl="0" eaLnBrk="1" latinLnBrk="0" hangingPunct="1">
              <a:spcBef>
                <a:spcPts val="600"/>
              </a:spcBef>
              <a:buFont typeface="Arial" pitchFamily="34" charset="0"/>
              <a:buChar char="–"/>
            </a:pPr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marL="1074738" lvl="3" indent="-357188" algn="l" defTabSz="914400" rtl="0" eaLnBrk="1" latinLnBrk="0" hangingPunct="1">
              <a:spcBef>
                <a:spcPts val="600"/>
              </a:spcBef>
              <a:buFont typeface="Arial" pitchFamily="34" charset="0"/>
              <a:buChar char="–"/>
            </a:pPr>
            <a:r>
              <a:rPr lang="fr-FR" dirty="0"/>
              <a:t>Quatrième niveau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11300896" y="6397201"/>
            <a:ext cx="6246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92F0E14-B3F5-4979-98FB-A1021DCCF08E}" type="slidenum">
              <a:rPr lang="fr-CH" smtClean="0"/>
              <a:pPr/>
              <a:t>‹#›</a:t>
            </a:fld>
            <a:endParaRPr lang="fr-CH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340811" y="379026"/>
            <a:ext cx="5515829" cy="64807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fr-FR" dirty="0"/>
              <a:t>Titre (</a:t>
            </a:r>
            <a:r>
              <a:rPr lang="fr-FR" dirty="0" err="1"/>
              <a:t>Verdana</a:t>
            </a:r>
            <a:r>
              <a:rPr lang="fr-FR" dirty="0"/>
              <a:t> entre 18–28 pts)</a:t>
            </a:r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43BCEB2-A9B8-430E-B1F6-02E0024C36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328" y="6308456"/>
            <a:ext cx="1248139" cy="504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0689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None/>
        <a:defRPr lang="fr-FR" sz="1600" kern="1200" dirty="0" smtClean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fr-FR" sz="1600" kern="1200" dirty="0" smtClean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717550" indent="-358775" algn="l" defTabSz="914400" rtl="0" eaLnBrk="1" latinLnBrk="0" hangingPunct="1">
        <a:spcBef>
          <a:spcPts val="600"/>
        </a:spcBef>
        <a:buFont typeface="Arial" pitchFamily="34" charset="0"/>
        <a:buChar char="•"/>
        <a:defRPr lang="fr-FR" sz="1600" kern="1200" dirty="0" smtClean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074738" indent="-357188" algn="l" defTabSz="914400" rtl="0" eaLnBrk="1" latinLnBrk="0" hangingPunct="1">
        <a:spcBef>
          <a:spcPts val="600"/>
        </a:spcBef>
        <a:buFont typeface="Arial" pitchFamily="34" charset="0"/>
        <a:buChar char="–"/>
        <a:defRPr lang="fr-FR" sz="1600" kern="1200" dirty="0" smtClean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FC19F905-EC7D-453E-B60A-E91138F4FF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0402" y="5301208"/>
            <a:ext cx="6661598" cy="1008112"/>
          </a:xfrm>
        </p:spPr>
        <p:txBody>
          <a:bodyPr>
            <a:normAutofit/>
          </a:bodyPr>
          <a:lstStyle/>
          <a:p>
            <a:endParaRPr lang="fr-FR" b="1" dirty="0"/>
          </a:p>
          <a:p>
            <a:endParaRPr lang="fr-FR" b="1" dirty="0"/>
          </a:p>
          <a:p>
            <a:r>
              <a:rPr lang="fr-CH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by ---------</a:t>
            </a:r>
          </a:p>
          <a:p>
            <a:endParaRPr lang="fr-CH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E3CA0BB-A20B-4F8A-A621-3D910AAC5C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360" y="2996952"/>
            <a:ext cx="11179927" cy="14400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UPU Regional Project on National and Regional Postal Policies</a:t>
            </a:r>
          </a:p>
        </p:txBody>
      </p:sp>
    </p:spTree>
    <p:extLst>
      <p:ext uri="{BB962C8B-B14F-4D97-AF65-F5344CB8AC3E}">
        <p14:creationId xmlns:p14="http://schemas.microsoft.com/office/powerpoint/2010/main" val="2244003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"/>
          <p:cNvSpPr txBox="1">
            <a:spLocks/>
          </p:cNvSpPr>
          <p:nvPr/>
        </p:nvSpPr>
        <p:spPr>
          <a:xfrm>
            <a:off x="2351584" y="1484784"/>
            <a:ext cx="9361040" cy="49685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lang="de-CH" sz="1600" kern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358775" indent="-358775" algn="l" defTabSz="914400" rtl="0" eaLnBrk="1" latinLnBrk="0" hangingPunct="1">
              <a:spcBef>
                <a:spcPts val="6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715963" indent="-357188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074738" indent="-358775" algn="l" defTabSz="914400" rtl="0" eaLnBrk="1" latinLnBrk="0" hangingPunct="1">
              <a:spcBef>
                <a:spcPts val="6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20000"/>
              </a:spcBef>
              <a:spcAft>
                <a:spcPts val="1200"/>
              </a:spcAft>
              <a:defRPr/>
            </a:pPr>
            <a:r>
              <a:rPr lang="fr-CH" sz="2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Abidjan Business Work Proposals 2022 - 2025</a:t>
            </a:r>
          </a:p>
          <a:p>
            <a:pPr fontAlgn="base">
              <a:spcBef>
                <a:spcPct val="20000"/>
              </a:spcBef>
              <a:spcAft>
                <a:spcPts val="1200"/>
              </a:spcAft>
              <a:defRPr/>
            </a:pPr>
            <a:endParaRPr lang="en-US" sz="2000" b="1" kern="0" dirty="0">
              <a:solidFill>
                <a:srgbClr val="00399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Events and meetings on universal service regulation and postal policy</a:t>
            </a:r>
          </a:p>
          <a:p>
            <a:pPr fontAlgn="base">
              <a:spcBef>
                <a:spcPct val="20000"/>
              </a:spcBef>
              <a:spcAft>
                <a:spcPts val="1200"/>
              </a:spcAft>
              <a:defRPr/>
            </a:pPr>
            <a:endParaRPr lang="en-US" sz="2000" kern="0" dirty="0">
              <a:solidFill>
                <a:srgbClr val="00399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postal policies and investment in socio-economic development and other associated DPRM work proposals</a:t>
            </a:r>
          </a:p>
          <a:p>
            <a:pPr fontAlgn="base">
              <a:spcBef>
                <a:spcPct val="20000"/>
              </a:spcBef>
              <a:spcAft>
                <a:spcPts val="1200"/>
              </a:spcAft>
              <a:defRPr/>
            </a:pPr>
            <a:endParaRPr lang="en-US" sz="2000" kern="0" dirty="0">
              <a:solidFill>
                <a:srgbClr val="00399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building in universal service, regulation and postal policy</a:t>
            </a:r>
          </a:p>
          <a:p>
            <a:pPr fontAlgn="base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2000" kern="0" dirty="0">
                <a:solidFill>
                  <a:srgbClr val="0039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fr-CH" sz="20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127448" y="3573016"/>
            <a:ext cx="1008112" cy="9143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kern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WP 2.1.1</a:t>
            </a:r>
            <a:endParaRPr lang="en-GB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055440" y="4757300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kern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WP 2.1.23 PPR4 </a:t>
            </a:r>
            <a:endParaRPr lang="en-GB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163452" y="2383778"/>
            <a:ext cx="1080120" cy="842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kern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WP 1.1.23 PPR 3</a:t>
            </a:r>
            <a:endParaRPr lang="en-GB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B3B15452-99BB-4B70-A9A4-31FCA74067A5}"/>
              </a:ext>
            </a:extLst>
          </p:cNvPr>
          <p:cNvSpPr txBox="1">
            <a:spLocks/>
          </p:cNvSpPr>
          <p:nvPr/>
        </p:nvSpPr>
        <p:spPr>
          <a:xfrm>
            <a:off x="8400256" y="1268760"/>
            <a:ext cx="3600400" cy="49685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lang="de-CH" sz="1600" kern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358775" indent="-358775" algn="l" defTabSz="914400" rtl="0" eaLnBrk="1" latinLnBrk="0" hangingPunct="1">
              <a:spcBef>
                <a:spcPts val="6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715963" indent="-357188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074738" indent="-358775" algn="l" defTabSz="914400" rtl="0" eaLnBrk="1" latinLnBrk="0" hangingPunct="1">
              <a:spcBef>
                <a:spcPts val="6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20000"/>
              </a:spcBef>
              <a:spcAft>
                <a:spcPts val="1200"/>
              </a:spcAft>
              <a:defRPr/>
            </a:pPr>
            <a:endParaRPr lang="fr-CH" sz="2000" b="1" kern="0" dirty="0">
              <a:solidFill>
                <a:srgbClr val="00399D"/>
              </a:solidFill>
              <a:latin typeface="Verdana"/>
              <a:cs typeface="Arial"/>
            </a:endParaRPr>
          </a:p>
          <a:p>
            <a:pPr fontAlgn="base">
              <a:spcBef>
                <a:spcPct val="20000"/>
              </a:spcBef>
              <a:spcAft>
                <a:spcPts val="1200"/>
              </a:spcAft>
              <a:defRPr/>
            </a:pPr>
            <a:endParaRPr lang="en-US" sz="2000" b="1" kern="0" dirty="0">
              <a:solidFill>
                <a:srgbClr val="00399D"/>
              </a:solidFill>
              <a:latin typeface="Verdana"/>
              <a:cs typeface="Arial"/>
            </a:endParaRPr>
          </a:p>
          <a:p>
            <a:pPr fontAlgn="base">
              <a:spcBef>
                <a:spcPct val="20000"/>
              </a:spcBef>
              <a:spcAft>
                <a:spcPts val="1200"/>
              </a:spcAft>
              <a:defRPr/>
            </a:pPr>
            <a:endParaRPr lang="fr-CH" sz="2000" kern="0" dirty="0">
              <a:solidFill>
                <a:srgbClr val="000000"/>
              </a:solidFill>
              <a:latin typeface="Verdan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1125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31990-F5E5-4B53-99E9-300FBC9B3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Project Goal and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2595C-FE56-4D0F-AA95-8CC8F6D00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b="1" dirty="0"/>
              <a:t>Goal: </a:t>
            </a:r>
            <a:r>
              <a:rPr lang="en-ZW" dirty="0"/>
              <a:t>To support Ministries as Government authorities in charge of the postal sector in setting up dedicated postal sector policies. </a:t>
            </a:r>
          </a:p>
          <a:p>
            <a:endParaRPr lang="en-ZW" dirty="0"/>
          </a:p>
          <a:p>
            <a:r>
              <a:rPr lang="en-ZW" dirty="0"/>
              <a:t>Specific objectives include:</a:t>
            </a:r>
          </a:p>
          <a:p>
            <a:endParaRPr lang="en-ZW" dirty="0"/>
          </a:p>
          <a:p>
            <a:endParaRPr lang="en-ZW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BCCEDE3-3B90-4F4D-BB0B-4EEC0C9AFA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624816"/>
              </p:ext>
            </p:extLst>
          </p:nvPr>
        </p:nvGraphicFramePr>
        <p:xfrm>
          <a:off x="623392" y="2636912"/>
          <a:ext cx="10513168" cy="3596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5524">
                  <a:extLst>
                    <a:ext uri="{9D8B030D-6E8A-4147-A177-3AD203B41FA5}">
                      <a16:colId xmlns:a16="http://schemas.microsoft.com/office/drawing/2014/main" val="865658195"/>
                    </a:ext>
                  </a:extLst>
                </a:gridCol>
                <a:gridCol w="7047644">
                  <a:extLst>
                    <a:ext uri="{9D8B030D-6E8A-4147-A177-3AD203B41FA5}">
                      <a16:colId xmlns:a16="http://schemas.microsoft.com/office/drawing/2014/main" val="1531344770"/>
                    </a:ext>
                  </a:extLst>
                </a:gridCol>
              </a:tblGrid>
              <a:tr h="18722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Objective 1</a:t>
                      </a:r>
                      <a:endParaRPr lang="en-ZW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Support the draft of national plans/policies for the postal sector, with clear roles and expectations for each of the sector’s stakeholders (ministry, regulator, operators, and other market participants and governmental authorities); and for delivering greater gender equality, and social services</a:t>
                      </a:r>
                      <a:endParaRPr lang="en-Z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1161"/>
                  </a:ext>
                </a:extLst>
              </a:tr>
              <a:tr h="9867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Objective 2</a:t>
                      </a:r>
                      <a:endParaRPr lang="en-ZW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Advocacy for increased provision of government/citizen services through the postal sector.</a:t>
                      </a:r>
                      <a:endParaRPr lang="en-ZW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9570332"/>
                  </a:ext>
                </a:extLst>
              </a:tr>
              <a:tr h="7373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Objective 3</a:t>
                      </a:r>
                      <a:endParaRPr lang="en-ZW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Advocacy for increased investments in the postal sector</a:t>
                      </a:r>
                      <a:endParaRPr lang="en-ZW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8914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303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C074D-91F9-4A1E-8079-0C1DE3506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Workplan Activities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3E2184DD-4FC4-483C-A488-567C83E411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396277"/>
              </p:ext>
            </p:extLst>
          </p:nvPr>
        </p:nvGraphicFramePr>
        <p:xfrm>
          <a:off x="479376" y="1628800"/>
          <a:ext cx="10873208" cy="4906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8952">
                  <a:extLst>
                    <a:ext uri="{9D8B030D-6E8A-4147-A177-3AD203B41FA5}">
                      <a16:colId xmlns:a16="http://schemas.microsoft.com/office/drawing/2014/main" val="886921215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1014357531"/>
                    </a:ext>
                  </a:extLst>
                </a:gridCol>
              </a:tblGrid>
              <a:tr h="397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</a:t>
                      </a:r>
                      <a:endParaRPr lang="en-ZW" sz="20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Deadline</a:t>
                      </a:r>
                      <a:endParaRPr lang="en-ZW" sz="20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9042945"/>
                  </a:ext>
                </a:extLst>
              </a:tr>
              <a:tr h="397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b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Launch of project</a:t>
                      </a:r>
                      <a:endParaRPr lang="en-ZW" sz="2000" b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Nov. 2022</a:t>
                      </a:r>
                      <a:endParaRPr lang="en-ZW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4405902"/>
                  </a:ext>
                </a:extLst>
              </a:tr>
              <a:tr h="397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b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mappings of postal sector policies</a:t>
                      </a:r>
                      <a:endParaRPr lang="en-ZW" sz="2000" b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Feb.2023</a:t>
                      </a:r>
                      <a:endParaRPr lang="en-ZW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4575019"/>
                  </a:ext>
                </a:extLst>
              </a:tr>
              <a:tr h="397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b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policy review missions</a:t>
                      </a:r>
                      <a:endParaRPr lang="en-ZW" sz="2000" b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 2023 – June 2024</a:t>
                      </a:r>
                      <a:endParaRPr lang="en-ZW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0818452"/>
                  </a:ext>
                </a:extLst>
              </a:tr>
              <a:tr h="397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forums for brainstorming and knowledge sharing</a:t>
                      </a:r>
                      <a:endParaRPr lang="en-ZW" sz="2000" b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Mar. 2023</a:t>
                      </a:r>
                      <a:endParaRPr lang="en-ZW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1088017"/>
                  </a:ext>
                </a:extLst>
              </a:tr>
              <a:tr h="460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b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workshop on the modernisation and future of the postal sector and the role of Ministries on postal policies</a:t>
                      </a:r>
                      <a:endParaRPr lang="en-ZW" sz="2000" b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Dec. 2023</a:t>
                      </a:r>
                      <a:endParaRPr lang="en-ZW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6790503"/>
                  </a:ext>
                </a:extLst>
              </a:tr>
              <a:tr h="397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b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Evaluation of government/citizen services provided through the postal sector</a:t>
                      </a:r>
                      <a:endParaRPr lang="en-ZW" sz="2000" b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June 2023 – Dec 2024</a:t>
                      </a:r>
                      <a:endParaRPr lang="en-ZW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2505717"/>
                  </a:ext>
                </a:extLst>
              </a:tr>
              <a:tr h="397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b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Workshop on designing and implementation of Addressing and Postcode Systems</a:t>
                      </a:r>
                      <a:endParaRPr lang="en-ZW" sz="2000" b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2024</a:t>
                      </a:r>
                      <a:endParaRPr lang="en-ZW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3970311"/>
                  </a:ext>
                </a:extLst>
              </a:tr>
              <a:tr h="397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b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Validation of National postal policies</a:t>
                      </a:r>
                      <a:endParaRPr lang="en-ZW" sz="2000" b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June 2025</a:t>
                      </a:r>
                      <a:endParaRPr lang="en-ZW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1542645"/>
                  </a:ext>
                </a:extLst>
              </a:tr>
              <a:tr h="397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Closing project workshop</a:t>
                      </a:r>
                      <a:endParaRPr lang="en-ZW" sz="2000" b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June 2025</a:t>
                      </a:r>
                      <a:endParaRPr lang="en-ZW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0994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153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A4D62-38A9-4740-9042-79009BE71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Performance Indicators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05D7480F-BFFF-49EB-A496-55BB9EFA88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637249"/>
              </p:ext>
            </p:extLst>
          </p:nvPr>
        </p:nvGraphicFramePr>
        <p:xfrm>
          <a:off x="623888" y="1557338"/>
          <a:ext cx="11520784" cy="4391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6366">
                  <a:extLst>
                    <a:ext uri="{9D8B030D-6E8A-4147-A177-3AD203B41FA5}">
                      <a16:colId xmlns:a16="http://schemas.microsoft.com/office/drawing/2014/main" val="1787339503"/>
                    </a:ext>
                  </a:extLst>
                </a:gridCol>
                <a:gridCol w="1968956">
                  <a:extLst>
                    <a:ext uri="{9D8B030D-6E8A-4147-A177-3AD203B41FA5}">
                      <a16:colId xmlns:a16="http://schemas.microsoft.com/office/drawing/2014/main" val="3924483324"/>
                    </a:ext>
                  </a:extLst>
                </a:gridCol>
                <a:gridCol w="1385562">
                  <a:extLst>
                    <a:ext uri="{9D8B030D-6E8A-4147-A177-3AD203B41FA5}">
                      <a16:colId xmlns:a16="http://schemas.microsoft.com/office/drawing/2014/main" val="2916352822"/>
                    </a:ext>
                  </a:extLst>
                </a:gridCol>
                <a:gridCol w="2259900">
                  <a:extLst>
                    <a:ext uri="{9D8B030D-6E8A-4147-A177-3AD203B41FA5}">
                      <a16:colId xmlns:a16="http://schemas.microsoft.com/office/drawing/2014/main" val="831382884"/>
                    </a:ext>
                  </a:extLst>
                </a:gridCol>
              </a:tblGrid>
              <a:tr h="537038">
                <a:tc>
                  <a:txBody>
                    <a:bodyPr/>
                    <a:lstStyle/>
                    <a:p>
                      <a:r>
                        <a:rPr lang="en-Z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Key (principal) performance indicators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Proposed Timeline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475006"/>
                  </a:ext>
                </a:extLst>
              </a:tr>
              <a:tr h="537038">
                <a:tc>
                  <a:txBody>
                    <a:bodyPr/>
                    <a:lstStyle/>
                    <a:p>
                      <a:r>
                        <a:rPr lang="en-Z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national postal policies reviewed in Africa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388701"/>
                  </a:ext>
                </a:extLst>
              </a:tr>
              <a:tr h="926943">
                <a:tc>
                  <a:txBody>
                    <a:bodyPr/>
                    <a:lstStyle/>
                    <a:p>
                      <a:r>
                        <a:rPr lang="en-Z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evaluations of government/citizen services provided through the postal sector in Africa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374804"/>
                  </a:ext>
                </a:extLst>
              </a:tr>
              <a:tr h="537038">
                <a:tc>
                  <a:txBody>
                    <a:bodyPr/>
                    <a:lstStyle/>
                    <a:p>
                      <a:r>
                        <a:rPr lang="en-Z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national postal policies approved in Africa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166347"/>
                  </a:ext>
                </a:extLst>
              </a:tr>
              <a:tr h="926943">
                <a:tc>
                  <a:txBody>
                    <a:bodyPr/>
                    <a:lstStyle/>
                    <a:p>
                      <a:r>
                        <a:rPr lang="en-Z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government agents trained on the designing and formulation of national postal policies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228270"/>
                  </a:ext>
                </a:extLst>
              </a:tr>
              <a:tr h="926943">
                <a:tc>
                  <a:txBody>
                    <a:bodyPr/>
                    <a:lstStyle/>
                    <a:p>
                      <a:r>
                        <a:rPr lang="en-Z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government agents trained in the modernisation and future of the postal 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363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94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2EDEE-1A49-4545-A6C4-86BC6F0D0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UPU Expectations on Members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FA3273F-EE9B-4104-A920-3B525F186C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585125"/>
              </p:ext>
            </p:extLst>
          </p:nvPr>
        </p:nvGraphicFramePr>
        <p:xfrm>
          <a:off x="551384" y="1628800"/>
          <a:ext cx="9505056" cy="3542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52528">
                  <a:extLst>
                    <a:ext uri="{9D8B030D-6E8A-4147-A177-3AD203B41FA5}">
                      <a16:colId xmlns:a16="http://schemas.microsoft.com/office/drawing/2014/main" val="1082881026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4551076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Stakeholder</a:t>
                      </a:r>
                      <a:endParaRPr lang="en-ZW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Expectations</a:t>
                      </a:r>
                      <a:endParaRPr lang="en-ZW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9722202"/>
                  </a:ext>
                </a:extLst>
              </a:tr>
              <a:tr h="777686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Ministries in charge of the post in the region</a:t>
                      </a:r>
                      <a:endParaRPr lang="en-ZW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Full engagement in the implementation of project activities</a:t>
                      </a:r>
                      <a:endParaRPr lang="en-ZW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5277820"/>
                  </a:ext>
                </a:extLst>
              </a:tr>
              <a:tr h="777686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Government ownership of the project</a:t>
                      </a:r>
                      <a:endParaRPr lang="en-ZW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2197453"/>
                  </a:ext>
                </a:extLst>
              </a:tr>
              <a:tr h="777686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Appointment of  Country Project Manager and  creation of National Project Teams</a:t>
                      </a:r>
                      <a:endParaRPr kumimoji="0" lang="en-Z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5271654"/>
                  </a:ext>
                </a:extLst>
              </a:tr>
              <a:tr h="777686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Achievement of planned results</a:t>
                      </a:r>
                      <a:endParaRPr lang="en-ZW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5424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598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7E79D-6331-462D-AB9D-EF4C8D52E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UPU Expectations on Restricted Unions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61D2DA5-2BFC-4A28-98BC-DE1FCE107F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370526"/>
              </p:ext>
            </p:extLst>
          </p:nvPr>
        </p:nvGraphicFramePr>
        <p:xfrm>
          <a:off x="551384" y="1700808"/>
          <a:ext cx="10513168" cy="2604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7792">
                  <a:extLst>
                    <a:ext uri="{9D8B030D-6E8A-4147-A177-3AD203B41FA5}">
                      <a16:colId xmlns:a16="http://schemas.microsoft.com/office/drawing/2014/main" val="1477038498"/>
                    </a:ext>
                  </a:extLst>
                </a:gridCol>
                <a:gridCol w="7485376">
                  <a:extLst>
                    <a:ext uri="{9D8B030D-6E8A-4147-A177-3AD203B41FA5}">
                      <a16:colId xmlns:a16="http://schemas.microsoft.com/office/drawing/2014/main" val="2776632334"/>
                    </a:ext>
                  </a:extLst>
                </a:gridCol>
              </a:tblGrid>
              <a:tr h="4438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Stakeholder</a:t>
                      </a:r>
                      <a:endParaRPr lang="en-ZW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Expectations</a:t>
                      </a:r>
                      <a:endParaRPr lang="en-ZW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1579873"/>
                  </a:ext>
                </a:extLst>
              </a:tr>
              <a:tr h="90818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Restricted Unions</a:t>
                      </a:r>
                      <a:endParaRPr lang="en-ZW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Actively participate in the project management and implementation of activities in the field</a:t>
                      </a:r>
                      <a:endParaRPr lang="en-ZW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635157"/>
                  </a:ext>
                </a:extLst>
              </a:tr>
              <a:tr h="808244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Support UPU in coordinating project implementation activities with member countries in the region</a:t>
                      </a:r>
                      <a:endParaRPr lang="en-ZW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5743185"/>
                  </a:ext>
                </a:extLst>
              </a:tr>
              <a:tr h="443816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Analyses of the achieved results</a:t>
                      </a:r>
                      <a:endParaRPr lang="en-ZW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3988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028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AD44E-9A5F-45E3-AA4F-2062FA502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36105-8218-4D9D-AE17-B0AB27445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ZW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ZW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ZW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ZW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Z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375149014"/>
      </p:ext>
    </p:extLst>
  </p:cSld>
  <p:clrMapOvr>
    <a:masterClrMapping/>
  </p:clrMapOvr>
</p:sld>
</file>

<file path=ppt/theme/theme1.xml><?xml version="1.0" encoding="utf-8"?>
<a:theme xmlns:a="http://schemas.openxmlformats.org/drawingml/2006/main" name="2_Basic with Circle">
  <a:themeElements>
    <a:clrScheme name="Personnalisé 1">
      <a:dk1>
        <a:srgbClr val="000000"/>
      </a:dk1>
      <a:lt1>
        <a:srgbClr val="FFFFFF"/>
      </a:lt1>
      <a:dk2>
        <a:srgbClr val="0D47A1"/>
      </a:dk2>
      <a:lt2>
        <a:srgbClr val="E3F2FD"/>
      </a:lt2>
      <a:accent1>
        <a:srgbClr val="1565C0"/>
      </a:accent1>
      <a:accent2>
        <a:srgbClr val="1976D2"/>
      </a:accent2>
      <a:accent3>
        <a:srgbClr val="1E88E5"/>
      </a:accent3>
      <a:accent4>
        <a:srgbClr val="2196F3"/>
      </a:accent4>
      <a:accent5>
        <a:srgbClr val="42A5F5"/>
      </a:accent5>
      <a:accent6>
        <a:srgbClr val="F44336"/>
      </a:accent6>
      <a:hlink>
        <a:srgbClr val="1E88E5"/>
      </a:hlink>
      <a:folHlink>
        <a:srgbClr val="1565C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PTCMaterial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3A9F4"/>
      </a:accent1>
      <a:accent2>
        <a:srgbClr val="FF9800"/>
      </a:accent2>
      <a:accent3>
        <a:srgbClr val="F44336"/>
      </a:accent3>
      <a:accent4>
        <a:srgbClr val="FFC107"/>
      </a:accent4>
      <a:accent5>
        <a:srgbClr val="2196F3"/>
      </a:accent5>
      <a:accent6>
        <a:srgbClr val="4CAF50"/>
      </a:accent6>
      <a:hlink>
        <a:srgbClr val="0D47A1"/>
      </a:hlink>
      <a:folHlink>
        <a:srgbClr val="0D47A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8_Thème Office">
  <a:themeElements>
    <a:clrScheme name="Personnalisé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D7E3B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 PowerPoint presentation.potx" id="{07868B96-C055-4BD0-95AE-0DB7C3B760D0}" vid="{8F434CA8-A0DC-42EE-B3CC-3736D9AF1CBD}"/>
    </a:ext>
  </a:extLst>
</a:theme>
</file>

<file path=ppt/theme/theme4.xml><?xml version="1.0" encoding="utf-8"?>
<a:theme xmlns:a="http://schemas.openxmlformats.org/drawingml/2006/main" name="Thème Office">
  <a:themeElements>
    <a:clrScheme name="Personnalisé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D7E3B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èle PPT 16.9.pptx" id="{0FEAB2ED-9AEF-4619-AE8C-B912C0A0C2B2}" vid="{20C7761C-39D5-4ED8-AEDC-0272616ADEC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 PowerPoint presentation</Template>
  <TotalTime>2417</TotalTime>
  <Words>449</Words>
  <Application>Microsoft Office PowerPoint</Application>
  <PresentationFormat>Widescreen</PresentationFormat>
  <Paragraphs>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Times New Roman</vt:lpstr>
      <vt:lpstr>Verdana</vt:lpstr>
      <vt:lpstr>Wingdings</vt:lpstr>
      <vt:lpstr>2_Basic with Circle</vt:lpstr>
      <vt:lpstr>Custom Design</vt:lpstr>
      <vt:lpstr>8_Thème Office</vt:lpstr>
      <vt:lpstr>Thème Office</vt:lpstr>
      <vt:lpstr>UPU Regional Project on National and Regional Postal Policies</vt:lpstr>
      <vt:lpstr>PowerPoint Presentation</vt:lpstr>
      <vt:lpstr>Project Goal and Objectives</vt:lpstr>
      <vt:lpstr>Project Workplan Activities</vt:lpstr>
      <vt:lpstr>Key Performance Indicators</vt:lpstr>
      <vt:lpstr>UPU Expectations on Members</vt:lpstr>
      <vt:lpstr>UPU Expectations on Restricted Unions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POC C3 2021.1 April 2021</dc:title>
  <dc:creator>DONOHOE, paul</dc:creator>
  <cp:lastModifiedBy>EACO - Alexis Sinarinzi</cp:lastModifiedBy>
  <cp:revision>88</cp:revision>
  <cp:lastPrinted>2019-02-01T10:26:55Z</cp:lastPrinted>
  <dcterms:created xsi:type="dcterms:W3CDTF">2020-11-18T15:35:17Z</dcterms:created>
  <dcterms:modified xsi:type="dcterms:W3CDTF">2022-11-02T09:09:38Z</dcterms:modified>
</cp:coreProperties>
</file>